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66FF"/>
    <a:srgbClr val="0033CC"/>
    <a:srgbClr val="FF0066"/>
    <a:srgbClr val="3333FF"/>
    <a:srgbClr val="000099"/>
    <a:srgbClr val="FF33CC"/>
    <a:srgbClr val="CC0099"/>
    <a:srgbClr val="99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22E-12F1-45E7-B74B-439BA4FB41D3}" type="datetimeFigureOut">
              <a:rPr lang="en-IN" smtClean="0"/>
              <a:t>12-06-2022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7E9-0959-4D54-8D69-2CFBA62AD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033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22E-12F1-45E7-B74B-439BA4FB41D3}" type="datetimeFigureOut">
              <a:rPr lang="en-IN" smtClean="0"/>
              <a:t>12-06-2022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7E9-0959-4D54-8D69-2CFBA62AD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064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22E-12F1-45E7-B74B-439BA4FB41D3}" type="datetimeFigureOut">
              <a:rPr lang="en-IN" smtClean="0"/>
              <a:t>12-06-2022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7E9-0959-4D54-8D69-2CFBA62AD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587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22E-12F1-45E7-B74B-439BA4FB41D3}" type="datetimeFigureOut">
              <a:rPr lang="en-IN" smtClean="0"/>
              <a:t>12-06-2022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7E9-0959-4D54-8D69-2CFBA62AD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289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22E-12F1-45E7-B74B-439BA4FB41D3}" type="datetimeFigureOut">
              <a:rPr lang="en-IN" smtClean="0"/>
              <a:t>12-06-2022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7E9-0959-4D54-8D69-2CFBA62AD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65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22E-12F1-45E7-B74B-439BA4FB41D3}" type="datetimeFigureOut">
              <a:rPr lang="en-IN" smtClean="0"/>
              <a:t>12-06-2022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7E9-0959-4D54-8D69-2CFBA62AD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614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22E-12F1-45E7-B74B-439BA4FB41D3}" type="datetimeFigureOut">
              <a:rPr lang="en-IN" smtClean="0"/>
              <a:t>12-06-2022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7E9-0959-4D54-8D69-2CFBA62AD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581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22E-12F1-45E7-B74B-439BA4FB41D3}" type="datetimeFigureOut">
              <a:rPr lang="en-IN" smtClean="0"/>
              <a:t>12-06-2022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7E9-0959-4D54-8D69-2CFBA62AD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232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22E-12F1-45E7-B74B-439BA4FB41D3}" type="datetimeFigureOut">
              <a:rPr lang="en-IN" smtClean="0"/>
              <a:t>12-06-2022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7E9-0959-4D54-8D69-2CFBA62AD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168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22E-12F1-45E7-B74B-439BA4FB41D3}" type="datetimeFigureOut">
              <a:rPr lang="en-IN" smtClean="0"/>
              <a:t>12-06-2022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7E9-0959-4D54-8D69-2CFBA62AD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415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22E-12F1-45E7-B74B-439BA4FB41D3}" type="datetimeFigureOut">
              <a:rPr lang="en-IN" smtClean="0"/>
              <a:t>12-06-2022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47E9-0959-4D54-8D69-2CFBA62AD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55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FD22E-12F1-45E7-B74B-439BA4FB41D3}" type="datetimeFigureOut">
              <a:rPr lang="en-IN" smtClean="0"/>
              <a:t>12-06-2022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E47E9-0959-4D54-8D69-2CFBA62AD58C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322712" y="2132856"/>
            <a:ext cx="2113384" cy="2160240"/>
          </a:xfrm>
          <a:prstGeom prst="rect">
            <a:avLst/>
          </a:prstGeom>
          <a:blipFill dpi="0" rotWithShape="1">
            <a:blip r:embed="rId13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175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SVM\PPT Templates\New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82825" y="2420888"/>
            <a:ext cx="6552728" cy="769441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IN" sz="44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99CC00"/>
                </a:solidFill>
                <a:latin typeface="Georgia" panose="02040502050405020303" pitchFamily="18" charset="0"/>
              </a:rPr>
              <a:t>SNS INSTITUTIONS</a:t>
            </a:r>
            <a:endParaRPr lang="en-IN" sz="44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99CC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5028683"/>
            <a:ext cx="108012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anose="02070603080606020203" pitchFamily="18" charset="0"/>
              </a:rPr>
              <a:t>GRADE 7 – SCIENCE</a:t>
            </a:r>
          </a:p>
          <a:p>
            <a:r>
              <a:rPr lang="e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anose="02070603080606020203" pitchFamily="18" charset="0"/>
              </a:rPr>
              <a:t>LESSON-1 NUTRITION IN PLANTS</a:t>
            </a:r>
            <a:endParaRPr lang="en-IN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SVM\PPT Templates\New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63688" y="1484784"/>
            <a:ext cx="4968552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anose="02070603080606020203" pitchFamily="18" charset="0"/>
              </a:rPr>
              <a:t>Types of nutrition</a:t>
            </a:r>
          </a:p>
          <a:p>
            <a:endParaRPr lang="en-IN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anose="020706030806060202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anose="02070603080606020203" pitchFamily="18" charset="0"/>
              </a:rPr>
              <a:t>Autotrophic nutrition</a:t>
            </a:r>
          </a:p>
          <a:p>
            <a:endParaRPr lang="en-IN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anose="020706030806060202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anose="02070603080606020203" pitchFamily="18" charset="0"/>
              </a:rPr>
              <a:t>Heterotrophic nutrition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anose="020706030806060202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anose="02070603080606020203" pitchFamily="18" charset="0"/>
              </a:rPr>
              <a:t>Saprophytic and parasitic nutrition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1030" y="328693"/>
            <a:ext cx="4752528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TOPICS TO BE COVERED </a:t>
            </a:r>
            <a:endParaRPr lang="en-I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SVM\PPT Templates\New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03648" y="836713"/>
            <a:ext cx="6552728" cy="769441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IN" sz="44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99CC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14066"/>
            <a:ext cx="6336704" cy="769441"/>
          </a:xfrm>
          <a:prstGeom prst="rect">
            <a:avLst/>
          </a:prstGeom>
          <a:solidFill>
            <a:srgbClr val="33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IN" sz="4400" b="1" dirty="0" smtClean="0">
                <a:solidFill>
                  <a:srgbClr val="FF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AUTOTROPHIC NUTRITION</a:t>
            </a:r>
            <a:endParaRPr lang="en-IN" sz="4400" b="1" dirty="0">
              <a:solidFill>
                <a:srgbClr val="FF33CC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74217"/>
            <a:ext cx="806489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The term autotrophic means “auto” means “self” and</a:t>
            </a:r>
            <a:r>
              <a:rPr lang="en-IN" sz="2500" dirty="0">
                <a:solidFill>
                  <a:srgbClr val="000099"/>
                </a:solidFill>
                <a:latin typeface="Bodoni MT" panose="02070603080606020203" pitchFamily="18" charset="0"/>
              </a:rPr>
              <a:t> </a:t>
            </a: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“trophic” means “nutrition”.  </a:t>
            </a:r>
          </a:p>
          <a:p>
            <a:endParaRPr lang="en-IN" sz="2500" dirty="0">
              <a:solidFill>
                <a:srgbClr val="000099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Green plants belong to the category of Autotrophic nutrition.</a:t>
            </a:r>
          </a:p>
          <a:p>
            <a:endParaRPr lang="en-IN" sz="2500" dirty="0">
              <a:solidFill>
                <a:srgbClr val="000099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They prepare food by the process called photosynthesis.</a:t>
            </a:r>
            <a:endParaRPr lang="en-IN" sz="2500" dirty="0">
              <a:solidFill>
                <a:srgbClr val="000099"/>
              </a:solidFill>
              <a:latin typeface="Bodoni MT" panose="02070603080606020203" pitchFamily="18" charset="0"/>
            </a:endParaRPr>
          </a:p>
        </p:txBody>
      </p:sp>
      <p:pic>
        <p:nvPicPr>
          <p:cNvPr id="1026" name="Picture 2" descr="Nutrition: Autotrophic &amp; Heterotrophic | Biology - Quiziz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59595"/>
            <a:ext cx="3171487" cy="248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SVM\PPT Templates\New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03648" y="836713"/>
            <a:ext cx="6552728" cy="769441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IN" sz="44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99CC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003" y="494616"/>
            <a:ext cx="7270429" cy="769441"/>
          </a:xfrm>
          <a:prstGeom prst="rect">
            <a:avLst/>
          </a:prstGeom>
          <a:solidFill>
            <a:srgbClr val="3333CC"/>
          </a:solidFill>
          <a:ln>
            <a:solidFill>
              <a:srgbClr val="6666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IN" sz="4400" b="1" dirty="0" smtClean="0">
                <a:solidFill>
                  <a:srgbClr val="FF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HETEROTROPHIC NUTRITION</a:t>
            </a:r>
            <a:endParaRPr lang="en-IN" sz="4400" b="1" dirty="0">
              <a:solidFill>
                <a:srgbClr val="FF33CC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474217"/>
            <a:ext cx="763284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The animals, non-green plants cannot prepare their food as they depend on other organism for their food.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500" dirty="0">
              <a:solidFill>
                <a:srgbClr val="000099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This mode of nutrition is called heterotrophic nutrition.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43099"/>
            <a:ext cx="5400600" cy="283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7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SVM\PPT Templates\New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03648" y="836713"/>
            <a:ext cx="6552728" cy="769441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IN" sz="44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99CC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10382"/>
            <a:ext cx="7270429" cy="769441"/>
          </a:xfrm>
          <a:prstGeom prst="rect">
            <a:avLst/>
          </a:prstGeom>
          <a:solidFill>
            <a:srgbClr val="6666FF"/>
          </a:solidFill>
          <a:ln>
            <a:solidFill>
              <a:srgbClr val="0033CC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IN" sz="4400" b="1" dirty="0" smtClean="0">
                <a:solidFill>
                  <a:srgbClr val="FF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SAPROPHYTIC NUTRITION</a:t>
            </a:r>
            <a:endParaRPr lang="en-IN" sz="4400" b="1" dirty="0">
              <a:solidFill>
                <a:srgbClr val="FF33CC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619856"/>
            <a:ext cx="792088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The saprophytic plants come under the category of heterotrophic nutrition.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500" dirty="0">
              <a:solidFill>
                <a:srgbClr val="000099"/>
              </a:solidFill>
              <a:latin typeface="Bodoni MT" panose="02070603080606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They are the plants which breed on dead and decay organisms. They are also called decomposers.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500" dirty="0">
              <a:solidFill>
                <a:srgbClr val="000099"/>
              </a:solidFill>
              <a:latin typeface="Bodoni MT" panose="02070603080606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Example; Bacteria, Fungi, Mushroom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581128"/>
            <a:ext cx="345638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E:\SNS\Grade 7\sapro gi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1780"/>
            <a:ext cx="4176464" cy="246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SVM\PPT Templates\New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03648" y="836713"/>
            <a:ext cx="6552728" cy="769441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IN" sz="44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99CC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71686"/>
            <a:ext cx="5569411" cy="769441"/>
          </a:xfrm>
          <a:prstGeom prst="rect">
            <a:avLst/>
          </a:prstGeom>
          <a:solidFill>
            <a:srgbClr val="3333CC"/>
          </a:solidFill>
          <a:ln>
            <a:solidFill>
              <a:srgbClr val="33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N" sz="4400" b="1" dirty="0" smtClean="0">
                <a:solidFill>
                  <a:srgbClr val="FF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PARASITIC NUTRITION</a:t>
            </a:r>
            <a:endParaRPr lang="en-IN" sz="4400" b="1" dirty="0">
              <a:solidFill>
                <a:srgbClr val="FF33CC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013" y="1340768"/>
            <a:ext cx="78059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Parasitic plants do not prepare their own food. Instead they obtain nutrients from other plant where they live and they are called their host.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500" dirty="0">
              <a:solidFill>
                <a:srgbClr val="000099"/>
              </a:solidFill>
              <a:latin typeface="Bodoni MT" panose="02070603080606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Examples; </a:t>
            </a:r>
            <a:r>
              <a:rPr lang="en-IN" sz="2500" dirty="0" err="1" smtClean="0">
                <a:solidFill>
                  <a:srgbClr val="000099"/>
                </a:solidFill>
                <a:latin typeface="Bodoni MT" panose="02070603080606020203" pitchFamily="18" charset="0"/>
              </a:rPr>
              <a:t>Cuscuta</a:t>
            </a: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, Dodder.</a:t>
            </a:r>
          </a:p>
          <a:p>
            <a:endParaRPr lang="en-IN" sz="2500" dirty="0">
              <a:solidFill>
                <a:srgbClr val="000099"/>
              </a:solidFill>
              <a:latin typeface="Bodoni MT" panose="020706030806060202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92767"/>
            <a:ext cx="2736304" cy="283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2768"/>
            <a:ext cx="3384376" cy="283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0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SVM\PPT Templates\New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03648" y="836713"/>
            <a:ext cx="6552728" cy="769441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IN" sz="44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99CC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71686"/>
            <a:ext cx="7272808" cy="769441"/>
          </a:xfrm>
          <a:prstGeom prst="rect">
            <a:avLst/>
          </a:prstGeom>
          <a:solidFill>
            <a:srgbClr val="3333CC"/>
          </a:solidFill>
          <a:ln>
            <a:solidFill>
              <a:srgbClr val="33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N" sz="4400" b="1" dirty="0" smtClean="0">
                <a:solidFill>
                  <a:srgbClr val="FF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INSECTIVOROUS PLANTS</a:t>
            </a:r>
            <a:endParaRPr lang="en-IN" sz="4400" b="1" dirty="0">
              <a:solidFill>
                <a:srgbClr val="FF33CC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013" y="1340768"/>
            <a:ext cx="78059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Some plants poorly develop root systems and they are tend to be nitrogen-deficient. So they absorb nutrients by trapping and digesting insects.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500" dirty="0">
              <a:solidFill>
                <a:srgbClr val="000099"/>
              </a:solidFill>
              <a:latin typeface="Bodoni MT" panose="02070603080606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Examples; Pitcher, Venus flytrap</a:t>
            </a:r>
          </a:p>
          <a:p>
            <a:endParaRPr lang="en-IN" sz="2500" dirty="0">
              <a:solidFill>
                <a:srgbClr val="000099"/>
              </a:solidFill>
              <a:latin typeface="Bodoni MT" panose="02070603080606020203" pitchFamily="18" charset="0"/>
            </a:endParaRPr>
          </a:p>
        </p:txBody>
      </p:sp>
      <p:pic>
        <p:nvPicPr>
          <p:cNvPr id="5122" name="Picture 2" descr="E:\SNS\Grade 7\para 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429000"/>
            <a:ext cx="338437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SNS\Grade 7\pitch 2 gi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429000"/>
            <a:ext cx="33483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SVM\PPT Templates\New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03648" y="836713"/>
            <a:ext cx="6552728" cy="769441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IN" sz="44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99CC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71686"/>
            <a:ext cx="7272808" cy="769441"/>
          </a:xfrm>
          <a:prstGeom prst="rect">
            <a:avLst/>
          </a:prstGeom>
          <a:solidFill>
            <a:srgbClr val="3333CC"/>
          </a:solidFill>
          <a:ln>
            <a:solidFill>
              <a:srgbClr val="3333C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N" sz="4400" b="1" dirty="0" smtClean="0">
                <a:solidFill>
                  <a:srgbClr val="FF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SYMBIOTIC PLANTS</a:t>
            </a:r>
            <a:endParaRPr lang="en-IN" sz="4400" b="1" dirty="0">
              <a:solidFill>
                <a:srgbClr val="FF33CC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013" y="1340768"/>
            <a:ext cx="7805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These plants have a mutual relationship which is beneficial to each other without any harm to either of their partner.</a:t>
            </a:r>
            <a:endParaRPr lang="en-IN" sz="2500" dirty="0" smtClean="0">
              <a:solidFill>
                <a:srgbClr val="000099"/>
              </a:solidFill>
              <a:latin typeface="Bodoni MT" panose="02070603080606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500" dirty="0">
              <a:solidFill>
                <a:srgbClr val="000099"/>
              </a:solidFill>
              <a:latin typeface="Bodoni MT" panose="02070603080606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Examples; </a:t>
            </a:r>
            <a:r>
              <a:rPr lang="en-IN" sz="2500" dirty="0" smtClean="0">
                <a:solidFill>
                  <a:srgbClr val="000099"/>
                </a:solidFill>
                <a:latin typeface="Bodoni MT" panose="02070603080606020203" pitchFamily="18" charset="0"/>
              </a:rPr>
              <a:t>Lichens; They have a mutual relationship with fungi as the photosynthetic partner to provide carbon as the energy source.</a:t>
            </a:r>
            <a:endParaRPr lang="en-IN" sz="2500" dirty="0" smtClean="0">
              <a:solidFill>
                <a:srgbClr val="000099"/>
              </a:solidFill>
              <a:latin typeface="Bodoni MT" panose="02070603080606020203" pitchFamily="18" charset="0"/>
            </a:endParaRPr>
          </a:p>
          <a:p>
            <a:endParaRPr lang="en-IN" sz="2500" dirty="0">
              <a:solidFill>
                <a:srgbClr val="000099"/>
              </a:solidFill>
              <a:latin typeface="Bodoni MT" panose="02070603080606020203" pitchFamily="18" charset="0"/>
            </a:endParaRPr>
          </a:p>
        </p:txBody>
      </p:sp>
      <p:sp>
        <p:nvSpPr>
          <p:cNvPr id="2" name="AutoShape 2" descr="Give and take – the success of natural symbiosis - Blogioni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668"/>
            <a:ext cx="3131840" cy="268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:\SNS\Grade 7\sym gi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667"/>
            <a:ext cx="3528392" cy="26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SVM\PPT Templates\New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03648" y="836713"/>
            <a:ext cx="6552728" cy="769441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IN" sz="44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99CC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AutoShape 2" descr="Give and take – the success of natural symbiosis - Blogioni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0" name="Picture 2" descr="E:\SNS\Grade 7\thank-you-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017"/>
            <a:ext cx="6120680" cy="521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245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</dc:creator>
  <cp:lastModifiedBy>Jenny</cp:lastModifiedBy>
  <cp:revision>38</cp:revision>
  <dcterms:created xsi:type="dcterms:W3CDTF">2022-01-26T09:33:06Z</dcterms:created>
  <dcterms:modified xsi:type="dcterms:W3CDTF">2022-06-12T16:56:09Z</dcterms:modified>
</cp:coreProperties>
</file>